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sldIdLst>
    <p:sldId id="2216" r:id="rId5"/>
    <p:sldId id="4044" r:id="rId6"/>
    <p:sldId id="4049" r:id="rId7"/>
    <p:sldId id="4065" r:id="rId8"/>
    <p:sldId id="4066" r:id="rId9"/>
    <p:sldId id="4068" r:id="rId10"/>
    <p:sldId id="4067" r:id="rId11"/>
    <p:sldId id="4069" r:id="rId12"/>
    <p:sldId id="4034" r:id="rId13"/>
    <p:sldId id="4060" r:id="rId14"/>
    <p:sldId id="4053" r:id="rId15"/>
    <p:sldId id="4070" r:id="rId16"/>
    <p:sldId id="4054" r:id="rId17"/>
    <p:sldId id="4055" r:id="rId18"/>
    <p:sldId id="4051" r:id="rId19"/>
    <p:sldId id="4057" r:id="rId20"/>
    <p:sldId id="4059" r:id="rId21"/>
    <p:sldId id="4061" r:id="rId22"/>
    <p:sldId id="4072" r:id="rId23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99B4E5-E5D5-4DA9-8476-C7547B838B4C}">
          <p14:sldIdLst>
            <p14:sldId id="2216"/>
            <p14:sldId id="4044"/>
            <p14:sldId id="4049"/>
            <p14:sldId id="4065"/>
            <p14:sldId id="4066"/>
            <p14:sldId id="4068"/>
            <p14:sldId id="4067"/>
            <p14:sldId id="4069"/>
            <p14:sldId id="4034"/>
            <p14:sldId id="4060"/>
            <p14:sldId id="4053"/>
            <p14:sldId id="4070"/>
            <p14:sldId id="4054"/>
            <p14:sldId id="4055"/>
            <p14:sldId id="4051"/>
            <p14:sldId id="4057"/>
            <p14:sldId id="4059"/>
            <p14:sldId id="4061"/>
            <p14:sldId id="40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sper, Nicole" initials="GN" lastIdx="1" clrIdx="0">
    <p:extLst>
      <p:ext uri="{19B8F6BF-5375-455C-9EA6-DF929625EA0E}">
        <p15:presenceInfo xmlns:p15="http://schemas.microsoft.com/office/powerpoint/2012/main" userId="S::ngerspe@lowes.com::c29fb000-6bba-4acc-b57d-fadba8bc418c" providerId="AD"/>
      </p:ext>
    </p:extLst>
  </p:cmAuthor>
  <p:cmAuthor id="2" name="Flaherty, Julie" initials="FJ" lastIdx="1" clrIdx="1">
    <p:extLst>
      <p:ext uri="{19B8F6BF-5375-455C-9EA6-DF929625EA0E}">
        <p15:presenceInfo xmlns:p15="http://schemas.microsoft.com/office/powerpoint/2012/main" userId="S::jflahert@lowes.com::26b2f288-29b2-4a2a-af57-83258cbbc5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B6E5"/>
    <a:srgbClr val="F7CE3C"/>
    <a:srgbClr val="004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/>
    <p:restoredTop sz="94626"/>
  </p:normalViewPr>
  <p:slideViewPr>
    <p:cSldViewPr snapToGrid="0">
      <p:cViewPr varScale="1">
        <p:scale>
          <a:sx n="121" d="100"/>
          <a:sy n="121" d="100"/>
        </p:scale>
        <p:origin x="888" y="16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4E53981-5F12-6943-A72A-E6A04CD8B10E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2894785-C8E8-DA4C-8F0F-D49600D7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18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4785-C8E8-DA4C-8F0F-D49600D7A9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4785-C8E8-DA4C-8F0F-D49600D7A9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27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4785-C8E8-DA4C-8F0F-D49600D7A9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73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4785-C8E8-DA4C-8F0F-D49600D7A9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0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5951821"/>
            <a:ext cx="11262867" cy="4387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 b="1" i="0">
                <a:solidFill>
                  <a:schemeClr val="accent1"/>
                </a:solidFill>
                <a:latin typeface="DIN-Black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55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4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708C80-ED1D-D848-AC81-ADB75B9467B1}" type="datetime1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5951821"/>
            <a:ext cx="69172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4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C6559-4D3B-D447-972A-024201FC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199" y="5943955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9367E4-F5BA-524C-B08B-1A052DB97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3" y="767949"/>
            <a:ext cx="11029616" cy="549579"/>
          </a:xfrm>
        </p:spPr>
        <p:txBody>
          <a:bodyPr/>
          <a:lstStyle>
            <a:lvl1pPr>
              <a:defRPr b="1" i="0">
                <a:solidFill>
                  <a:srgbClr val="004990"/>
                </a:solidFill>
                <a:latin typeface="DIN-Bold" pitchFamily="2" charset="0"/>
              </a:defRPr>
            </a:lvl1pPr>
          </a:lstStyle>
          <a:p>
            <a:r>
              <a:rPr lang="en-US" b="1">
                <a:latin typeface="DIN-Black" pitchFamily="2" charset="0"/>
              </a:rPr>
              <a:t>(INSERT TITLE IN DIN 28PT FONT)</a:t>
            </a:r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8F3EC15-71B4-2940-9339-30B9490A9E2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199" y="1815617"/>
            <a:ext cx="5331927" cy="365840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B9B987-F84E-CB47-A702-95F637365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6" y="181561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B4B9C-11F9-1E40-AF68-34651E0D1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2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Char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C6559-4D3B-D447-972A-024201FC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199" y="5943955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9367E4-F5BA-524C-B08B-1A052DB97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3" y="767949"/>
            <a:ext cx="11029616" cy="549579"/>
          </a:xfrm>
        </p:spPr>
        <p:txBody>
          <a:bodyPr/>
          <a:lstStyle>
            <a:lvl1pPr>
              <a:defRPr b="1" i="0">
                <a:solidFill>
                  <a:srgbClr val="004990"/>
                </a:solidFill>
                <a:latin typeface="DIN-Bold" pitchFamily="2" charset="0"/>
              </a:defRPr>
            </a:lvl1pPr>
          </a:lstStyle>
          <a:p>
            <a:r>
              <a:rPr lang="en-US" b="1">
                <a:latin typeface="DIN-Black" pitchFamily="2" charset="0"/>
              </a:rPr>
              <a:t>(INSERT TITLE IN 28PT FONT)</a:t>
            </a:r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8F3EC15-71B4-2940-9339-30B9490A9E2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198" y="1815617"/>
            <a:ext cx="11029617" cy="365840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69C45-3940-A34B-A9EA-FEA201096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9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71388"/>
            <a:ext cx="11029616" cy="527597"/>
          </a:xfrm>
        </p:spPr>
        <p:txBody>
          <a:bodyPr/>
          <a:lstStyle>
            <a:lvl1pPr>
              <a:defRPr>
                <a:solidFill>
                  <a:srgbClr val="004990"/>
                </a:solidFill>
              </a:defRPr>
            </a:lvl1pPr>
          </a:lstStyle>
          <a:p>
            <a:r>
              <a:rPr lang="en-US" b="1">
                <a:latin typeface="DIN-Black" pitchFamily="2" charset="0"/>
              </a:rPr>
              <a:t>(INSERT TITLE IN DIN 28PT FONT)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93C8C0-D566-EC4A-BF7E-EAFF963198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514BDF4-CFB1-E345-9DFA-04B5A0A1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198" y="6132610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91273"/>
            <a:ext cx="11029616" cy="487820"/>
          </a:xfrm>
        </p:spPr>
        <p:txBody>
          <a:bodyPr/>
          <a:lstStyle>
            <a:lvl1pPr>
              <a:defRPr>
                <a:solidFill>
                  <a:srgbClr val="004990"/>
                </a:solidFill>
              </a:defRPr>
            </a:lvl1pPr>
          </a:lstStyle>
          <a:p>
            <a:r>
              <a:rPr lang="en-US" b="1">
                <a:latin typeface="DIN-Black" pitchFamily="2" charset="0"/>
              </a:rPr>
              <a:t>(INSERT TITLE IN DIN 28PT FONT)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CA0F-9C20-D64B-A32A-7A0A1095E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E6EFDE8-1DA3-1E42-A617-62CEE1775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198" y="6132610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DFC10-76FD-3544-A1F6-3B1DC8CF58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25D494D-977D-DB46-BA7E-2599244A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198" y="6132610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rgbClr val="00499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058788"/>
            <a:ext cx="11029619" cy="3747221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5" y="526230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155" indent="0">
              <a:buNone/>
              <a:defRPr sz="1100"/>
            </a:lvl2pPr>
            <a:lvl3pPr marL="914309" indent="0">
              <a:buNone/>
              <a:defRPr sz="10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9D175C1-6E4A-6D41-AA11-07E38717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198" y="6132610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F288F-0DE6-1442-A574-7651DAA5FB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9" y="3043915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1" i="0" cap="all">
                <a:solidFill>
                  <a:schemeClr val="accent1"/>
                </a:solidFill>
                <a:latin typeface="DIN-Black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9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15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3BF2B-F3B4-7142-85BE-FCCD2A592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9" y="1876543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0192C-B310-1E46-ACBF-132DAED8E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7D65B4F-BF24-5246-B852-5BCF73C3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198" y="6132610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A839D5-AB07-5E42-88A0-43AA5A1279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3" y="767949"/>
            <a:ext cx="11029616" cy="549579"/>
          </a:xfrm>
        </p:spPr>
        <p:txBody>
          <a:bodyPr/>
          <a:lstStyle>
            <a:lvl1pPr>
              <a:defRPr b="1" i="0">
                <a:solidFill>
                  <a:srgbClr val="004990"/>
                </a:solidFill>
                <a:latin typeface="DIN-Bold" pitchFamily="2" charset="0"/>
              </a:defRPr>
            </a:lvl1pPr>
          </a:lstStyle>
          <a:p>
            <a:r>
              <a:rPr lang="en-US" b="1">
                <a:latin typeface="DIN-Black" pitchFamily="2" charset="0"/>
              </a:rPr>
              <a:t>(INSERT TITLE IN DIN 28PT FONT)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8C82E30-AE33-1E42-80B3-8DF2E6A0D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3" y="767949"/>
            <a:ext cx="11029616" cy="549579"/>
          </a:xfrm>
        </p:spPr>
        <p:txBody>
          <a:bodyPr/>
          <a:lstStyle>
            <a:lvl1pPr>
              <a:defRPr b="1" i="0">
                <a:solidFill>
                  <a:srgbClr val="004990"/>
                </a:solidFill>
                <a:latin typeface="DIN-Bold" pitchFamily="2" charset="0"/>
              </a:defRPr>
            </a:lvl1pPr>
          </a:lstStyle>
          <a:p>
            <a:r>
              <a:rPr lang="en-US" b="1">
                <a:latin typeface="DIN-Black" pitchFamily="2" charset="0"/>
              </a:rPr>
              <a:t>(INSERT TITLE IN DIN 28PT FONT)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D680332-BC06-F44F-88F5-2633968E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6" y="181561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D91534C-7F6C-8B46-ACA3-1A8B874C53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1192" y="181561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2671A75-ACC6-7E48-A857-AF322CE6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198" y="6148652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4CABCF-6BE5-4F41-A5E6-DA38E2ED3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0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8C82E30-AE33-1E42-80B3-8DF2E6A0D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3" y="767949"/>
            <a:ext cx="11029616" cy="549579"/>
          </a:xfrm>
        </p:spPr>
        <p:txBody>
          <a:bodyPr/>
          <a:lstStyle>
            <a:lvl1pPr>
              <a:defRPr b="1" i="0">
                <a:solidFill>
                  <a:srgbClr val="004990"/>
                </a:solidFill>
                <a:latin typeface="DIN-Bold" pitchFamily="2" charset="0"/>
              </a:defRPr>
            </a:lvl1pPr>
          </a:lstStyle>
          <a:p>
            <a:r>
              <a:rPr lang="en-US" b="1">
                <a:latin typeface="DIN-Black" pitchFamily="2" charset="0"/>
              </a:rPr>
              <a:t>(INSERT TITLE IN DIN 28PT FONT)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D680332-BC06-F44F-88F5-2633968EC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6" y="2695074"/>
            <a:ext cx="5422392" cy="27535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D91534C-7F6C-8B46-ACA3-1A8B874C53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1192" y="2695074"/>
            <a:ext cx="5422392" cy="27535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2671A75-ACC6-7E48-A857-AF322CE6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198" y="6148652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EA66D93-3397-2342-A70D-BD5DE06ED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044804"/>
            <a:ext cx="5422392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15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B27FAE-6499-6C46-ABE6-5EB46147B4A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88416" y="2044804"/>
            <a:ext cx="5422392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15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C1D936-7217-684C-AAB8-815BB8D95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5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67949"/>
            <a:ext cx="11029616" cy="549579"/>
          </a:xfrm>
        </p:spPr>
        <p:txBody>
          <a:bodyPr/>
          <a:lstStyle>
            <a:lvl1pPr>
              <a:defRPr b="1" i="0">
                <a:solidFill>
                  <a:srgbClr val="004990"/>
                </a:solidFill>
                <a:latin typeface="DIN-Bold" pitchFamily="2" charset="0"/>
              </a:defRPr>
            </a:lvl1pPr>
          </a:lstStyle>
          <a:p>
            <a:r>
              <a:rPr lang="en-US" b="1">
                <a:latin typeface="DIN-Black" pitchFamily="2" charset="0"/>
              </a:rPr>
              <a:t>(INSERT TITLE IN DIN 28PT FONT)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6" y="181561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0F3D8-8A38-5F4F-A430-FB9A5E7A9B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639235-CD43-AE4F-AF37-DE1185E7DE2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81192" y="1814871"/>
            <a:ext cx="5514808" cy="363378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9B4DB58-59CE-E042-BFA3-57A1AC10E0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81198" y="6132610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67949"/>
            <a:ext cx="11029616" cy="549579"/>
          </a:xfrm>
        </p:spPr>
        <p:txBody>
          <a:bodyPr/>
          <a:lstStyle>
            <a:lvl1pPr>
              <a:defRPr b="1" i="0">
                <a:solidFill>
                  <a:srgbClr val="004990"/>
                </a:solidFill>
                <a:latin typeface="DIN-Bold" pitchFamily="2" charset="0"/>
              </a:defRPr>
            </a:lvl1pPr>
          </a:lstStyle>
          <a:p>
            <a:r>
              <a:rPr lang="en-US" b="1">
                <a:latin typeface="DIN-Black" pitchFamily="2" charset="0"/>
              </a:rPr>
              <a:t>(INSERT TITLE IN DIN 28PT FONT)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0F3D8-8A38-5F4F-A430-FB9A5E7A9B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639235-CD43-AE4F-AF37-DE1185E7DE2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81192" y="1815621"/>
            <a:ext cx="5450000" cy="3172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F522908-D578-1548-869D-6892770C2E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0951" y="1815621"/>
            <a:ext cx="5339863" cy="3172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92C78E-0AE5-3842-ADDE-94BDA84A1E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1028" y="5084920"/>
            <a:ext cx="5450167" cy="817563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B24D4CD-962C-6F48-8563-0976A1C5AE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951" y="5058789"/>
            <a:ext cx="5339863" cy="817563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03C50C4-A223-DF46-AE69-B0A6DC0FD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81198" y="6132610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2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23E26-9F84-D84B-ADD1-F16EC361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198" y="6132610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F2D473-A38E-D24F-9C61-8E88CFCC25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3" y="767949"/>
            <a:ext cx="11029616" cy="549579"/>
          </a:xfrm>
        </p:spPr>
        <p:txBody>
          <a:bodyPr/>
          <a:lstStyle>
            <a:lvl1pPr>
              <a:defRPr b="1" i="0">
                <a:solidFill>
                  <a:srgbClr val="004990"/>
                </a:solidFill>
                <a:latin typeface="DIN-Bold" pitchFamily="2" charset="0"/>
              </a:defRPr>
            </a:lvl1pPr>
          </a:lstStyle>
          <a:p>
            <a:r>
              <a:rPr lang="en-US" b="1">
                <a:latin typeface="DIN-Black" pitchFamily="2" charset="0"/>
              </a:rPr>
              <a:t>(INSERT TITLE IN DIN 28PT FONT)</a:t>
            </a:r>
            <a:endParaRPr lang="en-US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81DA199F-CB87-7C41-B404-C9D16CB1C2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1192" y="1724490"/>
            <a:ext cx="3524472" cy="302397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315348A9-D78A-E14D-BC3A-A0F8F4E5A5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1087" y="1724490"/>
            <a:ext cx="3524472" cy="302397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E445142C-2B1C-0144-942E-EA4C769A54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0983" y="1724490"/>
            <a:ext cx="3524472" cy="302397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966A0EE-E2E0-F54E-9047-4FD47AE930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1199" y="4909281"/>
            <a:ext cx="3524471" cy="817563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2913346-7FF6-7A47-9F35-37D3773BC9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1087" y="4909281"/>
            <a:ext cx="3524472" cy="817563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FA666E2-1300-174E-9456-607404E04A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0983" y="4909281"/>
            <a:ext cx="3524472" cy="817563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14274A-503E-8B4D-B78C-8C830E303F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3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ingle Banner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1199" y="843600"/>
            <a:ext cx="11029615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55" indent="0">
              <a:buNone/>
              <a:defRPr sz="1600"/>
            </a:lvl2pPr>
            <a:lvl3pPr marL="914309" indent="0">
              <a:buNone/>
              <a:defRPr sz="1600"/>
            </a:lvl3pPr>
            <a:lvl4pPr marL="1371464" indent="0">
              <a:buNone/>
              <a:defRPr sz="1600"/>
            </a:lvl4pPr>
            <a:lvl5pPr marL="1828618" indent="0">
              <a:buNone/>
              <a:defRPr sz="1600"/>
            </a:lvl5pPr>
            <a:lvl6pPr marL="2285774" indent="0">
              <a:buNone/>
              <a:defRPr sz="1600"/>
            </a:lvl6pPr>
            <a:lvl7pPr marL="2742926" indent="0">
              <a:buNone/>
              <a:defRPr sz="1600"/>
            </a:lvl7pPr>
            <a:lvl8pPr marL="3200080" indent="0">
              <a:buNone/>
              <a:defRPr sz="1600"/>
            </a:lvl8pPr>
            <a:lvl9pPr marL="3657235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8" y="526013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55" indent="0">
              <a:buNone/>
              <a:defRPr sz="1200"/>
            </a:lvl2pPr>
            <a:lvl3pPr marL="914309" indent="0">
              <a:buNone/>
              <a:defRPr sz="10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E47DB9-D2F2-4141-99F9-C2A2009B44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8391" y="6151335"/>
            <a:ext cx="722423" cy="331202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7B56E1D-E297-FC48-ABE5-339C16B7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198" y="6132610"/>
            <a:ext cx="10525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8" y="595614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6691C3-2F1B-0C4C-B405-266680C412DD}" type="datetime1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3" y="5951821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6" y="5956147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2" r:id="rId4"/>
    <p:sldLayoutId id="2147483663" r:id="rId5"/>
    <p:sldLayoutId id="2147483652" r:id="rId6"/>
    <p:sldLayoutId id="2147483660" r:id="rId7"/>
    <p:sldLayoutId id="2147483661" r:id="rId8"/>
    <p:sldLayoutId id="2147483657" r:id="rId9"/>
    <p:sldLayoutId id="2147483664" r:id="rId10"/>
    <p:sldLayoutId id="2147483665" r:id="rId11"/>
    <p:sldLayoutId id="2147483653" r:id="rId12"/>
    <p:sldLayoutId id="2147483654" r:id="rId13"/>
    <p:sldLayoutId id="2147483655" r:id="rId14"/>
    <p:sldLayoutId id="2147483656" r:id="rId15"/>
  </p:sldLayoutIdLst>
  <p:hf hdr="0" ftr="0" dt="0"/>
  <p:txStyles>
    <p:titleStyle>
      <a:lvl1pPr algn="l" defTabSz="457155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68" indent="-305968" algn="l" defTabSz="457155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36" indent="-305968" algn="l" defTabSz="457155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12" indent="-269973" algn="l" defTabSz="457155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877" indent="-233977" algn="l" defTabSz="457155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840" indent="-233977" algn="l" defTabSz="457155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811" indent="-228578" algn="l" defTabSz="457155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781" indent="-228578" algn="l" defTabSz="457155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752" indent="-228578" algn="l" defTabSz="457155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21" indent="-228578" algn="l" defTabSz="457155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AC23F-06D6-4F71-9587-0B79EDF5B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9" y="1671145"/>
            <a:ext cx="11029615" cy="1413955"/>
          </a:xfrm>
        </p:spPr>
        <p:txBody>
          <a:bodyPr>
            <a:normAutofit/>
          </a:bodyPr>
          <a:lstStyle/>
          <a:p>
            <a:r>
              <a:rPr lang="en-IN" dirty="0"/>
              <a:t>Quantifying Promotion Effectiveness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B8E11-9CB8-ED49-B020-0B4875A63DB2}"/>
              </a:ext>
            </a:extLst>
          </p:cNvPr>
          <p:cNvSpPr txBox="1"/>
          <p:nvPr/>
        </p:nvSpPr>
        <p:spPr>
          <a:xfrm>
            <a:off x="395416" y="4460789"/>
            <a:ext cx="113682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Vision</a:t>
            </a:r>
          </a:p>
          <a:p>
            <a:r>
              <a:rPr lang="en-US" sz="2400" dirty="0">
                <a:solidFill>
                  <a:srgbClr val="15B6E5"/>
                </a:solidFill>
              </a:rPr>
              <a:t>Formulate an approach that is practical to implement </a:t>
            </a:r>
            <a:r>
              <a:rPr lang="en-IN" sz="2400" dirty="0">
                <a:solidFill>
                  <a:srgbClr val="15B6E5"/>
                </a:solidFill>
              </a:rPr>
              <a:t>on an ongoing basis for the evaluation of millions of promotions offered in stores each year.</a:t>
            </a:r>
          </a:p>
          <a:p>
            <a:endParaRPr lang="en-US" dirty="0">
              <a:solidFill>
                <a:srgbClr val="15B6E5"/>
              </a:solidFill>
              <a:latin typeface="DIN-Bold"/>
            </a:endParaRPr>
          </a:p>
        </p:txBody>
      </p:sp>
    </p:spTree>
    <p:extLst>
      <p:ext uri="{BB962C8B-B14F-4D97-AF65-F5344CB8AC3E}">
        <p14:creationId xmlns:p14="http://schemas.microsoft.com/office/powerpoint/2010/main" val="42162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BE5D59-763C-6B41-9377-F08AC9C2F3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ln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ln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𝒍𝒏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: Quantity sold of anchor item 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: Price of anchor item 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: Price of complementary/substitute item 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IN" dirty="0"/>
                  <a:t>is the cross price elasticity coefficient, thus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is the estimated </a:t>
                </a:r>
                <a:r>
                  <a:rPr lang="en-IN" i="1" dirty="0"/>
                  <a:t>percent change</a:t>
                </a:r>
                <a:r>
                  <a:rPr lang="en-IN" dirty="0"/>
                  <a:t> in dependent variable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N" dirty="0"/>
                  <a:t>) for a </a:t>
                </a:r>
                <a:r>
                  <a:rPr lang="en-IN" i="1" dirty="0"/>
                  <a:t>percent change</a:t>
                </a:r>
                <a:r>
                  <a:rPr lang="en-IN" dirty="0"/>
                  <a:t> in independent variable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).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BE5D59-763C-6B41-9377-F08AC9C2F3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0" t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7EE87-DA85-0448-9E80-D6979D71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EC34C0-68B8-9141-987F-77EA89F5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: cross price elasticity</a:t>
            </a:r>
          </a:p>
        </p:txBody>
      </p:sp>
    </p:spTree>
    <p:extLst>
      <p:ext uri="{BB962C8B-B14F-4D97-AF65-F5344CB8AC3E}">
        <p14:creationId xmlns:p14="http://schemas.microsoft.com/office/powerpoint/2010/main" val="93574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341FF44B-E1BE-2045-8C61-F7D9DA95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6" y="585097"/>
            <a:ext cx="11029616" cy="549579"/>
          </a:xfrm>
        </p:spPr>
        <p:txBody>
          <a:bodyPr>
            <a:normAutofit/>
          </a:bodyPr>
          <a:lstStyle/>
          <a:p>
            <a:r>
              <a:rPr lang="en-US" dirty="0">
                <a:latin typeface="DIN-Bold"/>
              </a:rPr>
              <a:t>Revenue uplift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7D395-541E-FE44-B1AB-6E47D70EBC3D}"/>
              </a:ext>
            </a:extLst>
          </p:cNvPr>
          <p:cNvSpPr/>
          <p:nvPr/>
        </p:nvSpPr>
        <p:spPr>
          <a:xfrm>
            <a:off x="5974813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717A7-7F3A-ED4A-A2D3-3A315C30A17E}"/>
              </a:ext>
            </a:extLst>
          </p:cNvPr>
          <p:cNvSpPr/>
          <p:nvPr/>
        </p:nvSpPr>
        <p:spPr>
          <a:xfrm>
            <a:off x="1198179" y="2354317"/>
            <a:ext cx="9905250" cy="40010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/>
            <a:endParaRPr lang="en-IN" b="1" dirty="0"/>
          </a:p>
          <a:p>
            <a:r>
              <a:rPr lang="en-IN" b="1" dirty="0"/>
              <a:t>Revenue=</a:t>
            </a:r>
            <a:r>
              <a:rPr lang="en-IN" dirty="0"/>
              <a:t> Qty sold * </a:t>
            </a:r>
            <a:r>
              <a:rPr lang="en-IN" dirty="0" err="1"/>
              <a:t>promotion_price</a:t>
            </a:r>
            <a:endParaRPr lang="en-IN" b="1" dirty="0"/>
          </a:p>
          <a:p>
            <a:endParaRPr lang="en-IN" b="1" dirty="0"/>
          </a:p>
          <a:p>
            <a:r>
              <a:rPr lang="en-IN" b="1" dirty="0" err="1"/>
              <a:t>Revenue_adj</a:t>
            </a:r>
            <a:r>
              <a:rPr lang="en-IN" b="1" dirty="0"/>
              <a:t> </a:t>
            </a:r>
            <a:r>
              <a:rPr lang="en-IN" dirty="0"/>
              <a:t>= </a:t>
            </a:r>
            <a:r>
              <a:rPr lang="en-IN" b="1" dirty="0"/>
              <a:t>Revenue</a:t>
            </a:r>
          </a:p>
          <a:p>
            <a:pPr lvl="0"/>
            <a:r>
              <a:rPr lang="en-IN" dirty="0"/>
              <a:t>- </a:t>
            </a:r>
            <a:r>
              <a:rPr lang="en-IN" dirty="0" err="1"/>
              <a:t>similarity_index</a:t>
            </a:r>
            <a:r>
              <a:rPr lang="en-IN" dirty="0"/>
              <a:t>(item1,b) * (uplift of b) * </a:t>
            </a:r>
            <a:r>
              <a:rPr lang="en-IN" dirty="0" err="1"/>
              <a:t>b_price</a:t>
            </a:r>
            <a:r>
              <a:rPr lang="en-IN" dirty="0"/>
              <a:t> </a:t>
            </a:r>
          </a:p>
          <a:p>
            <a:r>
              <a:rPr lang="en-IN" dirty="0"/>
              <a:t>+ </a:t>
            </a:r>
            <a:r>
              <a:rPr lang="en-IN" dirty="0" err="1"/>
              <a:t>affinity_index</a:t>
            </a:r>
            <a:r>
              <a:rPr lang="en-IN" dirty="0"/>
              <a:t>(item1,y) * (uplift of y) * </a:t>
            </a:r>
            <a:r>
              <a:rPr lang="en-IN" dirty="0" err="1"/>
              <a:t>y_price</a:t>
            </a:r>
            <a:endParaRPr lang="en-IN" dirty="0"/>
          </a:p>
          <a:p>
            <a:endParaRPr lang="en-IN" dirty="0"/>
          </a:p>
          <a:p>
            <a:endParaRPr lang="en-IN" sz="1400" dirty="0"/>
          </a:p>
          <a:p>
            <a:endParaRPr lang="en-IN" sz="1400" dirty="0"/>
          </a:p>
          <a:p>
            <a:r>
              <a:rPr lang="en-IN" sz="1400" dirty="0" err="1"/>
              <a:t>Revenue_uplift</a:t>
            </a:r>
            <a:r>
              <a:rPr lang="en-IN" sz="1400" dirty="0"/>
              <a:t>= Revenue– baseline*</a:t>
            </a:r>
            <a:r>
              <a:rPr lang="en-IN" sz="1400" dirty="0" err="1"/>
              <a:t>non_promo_price</a:t>
            </a:r>
            <a:r>
              <a:rPr lang="en-IN" sz="1400" dirty="0"/>
              <a:t>/baseline *</a:t>
            </a:r>
            <a:r>
              <a:rPr lang="en-IN" sz="1400" dirty="0" err="1"/>
              <a:t>non_promo_price</a:t>
            </a:r>
            <a:endParaRPr lang="en-IN" sz="1400" dirty="0"/>
          </a:p>
          <a:p>
            <a:endParaRPr lang="en-IN" b="1" dirty="0"/>
          </a:p>
          <a:p>
            <a:r>
              <a:rPr lang="en-IN" b="1" dirty="0" err="1"/>
              <a:t>Revenue_Uplift_Adj</a:t>
            </a:r>
            <a:r>
              <a:rPr lang="en-IN" b="1" dirty="0"/>
              <a:t> </a:t>
            </a:r>
            <a:r>
              <a:rPr lang="en-IN" sz="1400" b="1" dirty="0"/>
              <a:t>= </a:t>
            </a:r>
            <a:r>
              <a:rPr lang="en-IN" b="1" dirty="0" err="1"/>
              <a:t>Revenue_adj</a:t>
            </a:r>
            <a:r>
              <a:rPr lang="en-IN" b="1" dirty="0"/>
              <a:t> </a:t>
            </a:r>
            <a:r>
              <a:rPr lang="en-IN" dirty="0"/>
              <a:t>– </a:t>
            </a:r>
            <a:r>
              <a:rPr lang="en-IN" dirty="0" err="1"/>
              <a:t>adjusted_baseline</a:t>
            </a:r>
            <a:r>
              <a:rPr lang="en-IN" dirty="0"/>
              <a:t> * </a:t>
            </a:r>
            <a:r>
              <a:rPr lang="en-IN" dirty="0" err="1"/>
              <a:t>non_promo_price</a:t>
            </a:r>
            <a:r>
              <a:rPr lang="en-IN" dirty="0"/>
              <a:t> /</a:t>
            </a:r>
            <a:r>
              <a:rPr lang="en-IN" dirty="0" err="1"/>
              <a:t>adjusted_baseline</a:t>
            </a:r>
            <a:r>
              <a:rPr lang="en-IN" dirty="0"/>
              <a:t> * </a:t>
            </a:r>
            <a:r>
              <a:rPr lang="en-IN" dirty="0" err="1"/>
              <a:t>non_promo_price</a:t>
            </a:r>
            <a:endParaRPr lang="en-IN" dirty="0"/>
          </a:p>
          <a:p>
            <a:endParaRPr lang="en-IN" dirty="0"/>
          </a:p>
          <a:p>
            <a:endParaRPr lang="en-IN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9A1E71-5070-9748-803B-1E44E5C67107}"/>
              </a:ext>
            </a:extLst>
          </p:cNvPr>
          <p:cNvSpPr/>
          <p:nvPr/>
        </p:nvSpPr>
        <p:spPr>
          <a:xfrm>
            <a:off x="579471" y="1401509"/>
            <a:ext cx="10898288" cy="9559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Uplift in gross profit due to current promotion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3D773-6837-D046-8A2D-D2CCBB54EE23}"/>
              </a:ext>
            </a:extLst>
          </p:cNvPr>
          <p:cNvSpPr/>
          <p:nvPr/>
        </p:nvSpPr>
        <p:spPr>
          <a:xfrm>
            <a:off x="6682490" y="2231206"/>
            <a:ext cx="4311331" cy="332398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Item1:Anchor item (on promotion)</a:t>
            </a:r>
            <a:br>
              <a:rPr lang="en-IN" sz="1400" dirty="0"/>
            </a:br>
            <a:r>
              <a:rPr lang="en-IN" sz="1400" dirty="0"/>
              <a:t> </a:t>
            </a:r>
            <a:br>
              <a:rPr lang="en-IN" sz="1400" dirty="0"/>
            </a:br>
            <a:r>
              <a:rPr lang="en-IN" sz="1400" dirty="0"/>
              <a:t>substitute items of </a:t>
            </a:r>
            <a:r>
              <a:rPr lang="en-IN" sz="1400" dirty="0" err="1"/>
              <a:t>anchor_item</a:t>
            </a:r>
            <a:r>
              <a:rPr lang="en-IN" sz="1400" dirty="0"/>
              <a:t>: a, b							</a:t>
            </a:r>
            <a:br>
              <a:rPr lang="en-IN" sz="1400" dirty="0"/>
            </a:br>
            <a:r>
              <a:rPr lang="en-IN" sz="1400" dirty="0"/>
              <a:t>complementary item of </a:t>
            </a:r>
            <a:r>
              <a:rPr lang="en-IN" sz="1400" dirty="0" err="1"/>
              <a:t>achor_item</a:t>
            </a:r>
            <a:r>
              <a:rPr lang="en-IN" sz="1400" dirty="0"/>
              <a:t>: y</a:t>
            </a:r>
            <a:br>
              <a:rPr lang="en-IN" sz="1400" dirty="0"/>
            </a:br>
            <a:endParaRPr lang="en-IN" sz="1400" dirty="0"/>
          </a:p>
          <a:p>
            <a:r>
              <a:rPr lang="en-IN" sz="1400" dirty="0"/>
              <a:t>b and y are non promoted products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48056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214A16-191B-2F4E-81D2-843BDA490D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N" b="1" dirty="0" err="1"/>
                  <a:t>Revenue_adj</a:t>
                </a:r>
                <a:r>
                  <a:rPr lang="en-IN" b="1" dirty="0"/>
                  <a:t> </a:t>
                </a:r>
                <a:r>
                  <a:rPr lang="en-IN" dirty="0"/>
                  <a:t>= </a:t>
                </a:r>
                <a:r>
                  <a:rPr lang="en-IN" b="1" dirty="0"/>
                  <a:t>Revenue </a:t>
                </a:r>
                <a:r>
                  <a:rPr lang="en-IN" dirty="0"/>
                  <a:t>– </a:t>
                </a:r>
                <a:r>
                  <a:rPr lang="en-IN" b="1" dirty="0"/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IN" dirty="0"/>
                          <m:t>uplift</m:t>
                        </m:r>
                        <m:r>
                          <m:rPr>
                            <m:nor/>
                          </m:rPr>
                          <a:rPr lang="en-IN" dirty="0"/>
                          <m:t>_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dirty="0"/>
                          <m:t>∗ </m:t>
                        </m:r>
                        <m:r>
                          <m:rPr>
                            <m:nor/>
                          </m:rPr>
                          <a:rPr lang="en-IN" dirty="0"/>
                          <m:t>similarity</m:t>
                        </m:r>
                        <m:r>
                          <m:rPr>
                            <m:nor/>
                          </m:rPr>
                          <a:rPr lang="en-IN" dirty="0"/>
                          <m:t>_</m:t>
                        </m:r>
                        <m:r>
                          <m:rPr>
                            <m:nor/>
                          </m:rPr>
                          <a:rPr lang="en-IN" dirty="0"/>
                          <m:t>index</m:t>
                        </m:r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item</m:t>
                        </m:r>
                        <m:r>
                          <m:rPr>
                            <m:nor/>
                          </m:rPr>
                          <a:rPr lang="en-IN" dirty="0"/>
                          <m:t>1,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i</m:t>
                        </m:r>
                        <m:r>
                          <m:rPr>
                            <m:nor/>
                          </m:rPr>
                          <a:rPr lang="en-IN" dirty="0"/>
                          <m:t>) ∗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price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i</m:t>
                        </m:r>
                        <m:r>
                          <m:rPr>
                            <m:nor/>
                          </m:rPr>
                          <a:rPr lang="en-IN" dirty="0"/>
                          <m:t>)</m:t>
                        </m:r>
                        <m:r>
                          <m:rPr>
                            <m:nor/>
                          </m:rPr>
                          <a:rPr lang="en-US" b="1" i="0" dirty="0" smtClean="0"/>
                          <m:t>)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      </m:t>
                        </m:r>
                      </m:e>
                    </m:nary>
                  </m:oMath>
                </a14:m>
                <a:r>
                  <a:rPr lang="en-US" dirty="0"/>
                  <a:t>                                       + </a:t>
                </a:r>
                <a:r>
                  <a:rPr lang="en-US" b="1" dirty="0"/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IN" dirty="0"/>
                          <m:t>uplift</m:t>
                        </m:r>
                        <m:r>
                          <m:rPr>
                            <m:nor/>
                          </m:rPr>
                          <a:rPr lang="en-IN" dirty="0"/>
                          <m:t>_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j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dirty="0"/>
                          <m:t>∗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affinity</m:t>
                        </m:r>
                        <m:r>
                          <m:rPr>
                            <m:nor/>
                          </m:rPr>
                          <a:rPr lang="en-IN" dirty="0"/>
                          <m:t>_</m:t>
                        </m:r>
                        <m:r>
                          <m:rPr>
                            <m:nor/>
                          </m:rPr>
                          <a:rPr lang="en-IN" dirty="0"/>
                          <m:t>index</m:t>
                        </m:r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item</m:t>
                        </m:r>
                        <m:r>
                          <m:rPr>
                            <m:nor/>
                          </m:rPr>
                          <a:rPr lang="en-IN" dirty="0"/>
                          <m:t>1,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j</m:t>
                        </m:r>
                        <m:r>
                          <m:rPr>
                            <m:nor/>
                          </m:rPr>
                          <a:rPr lang="en-IN" dirty="0"/>
                          <m:t>) ∗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price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j</m:t>
                        </m:r>
                        <m:r>
                          <m:rPr>
                            <m:nor/>
                          </m:rPr>
                          <a:rPr lang="en-IN" dirty="0"/>
                          <m:t>)</m:t>
                        </m:r>
                      </m:e>
                    </m:nary>
                  </m:oMath>
                </a14:m>
                <a:r>
                  <a:rPr lang="en-US" b="1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Item1: Anchor Item </a:t>
                </a:r>
              </a:p>
              <a:p>
                <a:r>
                  <a:rPr lang="en-US" dirty="0"/>
                  <a:t>n: number of non-promoted substitute items during given </a:t>
                </a:r>
                <a:r>
                  <a:rPr lang="en-US" dirty="0" err="1"/>
                  <a:t>promo_week</a:t>
                </a:r>
                <a:r>
                  <a:rPr lang="en-US" dirty="0"/>
                  <a:t> (select non-promoted substitute items from top 15 ranked substitute items)</a:t>
                </a:r>
              </a:p>
              <a:p>
                <a:r>
                  <a:rPr lang="en-US" dirty="0"/>
                  <a:t>m: number of non-promoted complementary items during given </a:t>
                </a:r>
                <a:r>
                  <a:rPr lang="en-US" dirty="0" err="1"/>
                  <a:t>promo_week</a:t>
                </a:r>
                <a:r>
                  <a:rPr lang="en-US" dirty="0"/>
                  <a:t> (select non-promoted complementary items from top 15 ranked complementary items)</a:t>
                </a:r>
              </a:p>
              <a:p>
                <a:endParaRPr lang="en-US" dirty="0"/>
              </a:p>
              <a:p>
                <a:r>
                  <a:rPr lang="en-US" dirty="0"/>
                  <a:t>Uplift = current week qty - past 3 weeks weighted average qty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214A16-191B-2F4E-81D2-843BDA490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" t="-1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3932D-2CBF-4848-B0BD-3C3D4F3A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C966F0-A1B3-FF4F-9651-15746E0C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Revenue Formula</a:t>
            </a:r>
          </a:p>
        </p:txBody>
      </p:sp>
    </p:spTree>
    <p:extLst>
      <p:ext uri="{BB962C8B-B14F-4D97-AF65-F5344CB8AC3E}">
        <p14:creationId xmlns:p14="http://schemas.microsoft.com/office/powerpoint/2010/main" val="951315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FF15D0-66AB-B247-A85C-EBA25CEAB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9" y="1876543"/>
            <a:ext cx="11029615" cy="52389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dirty="0">
              <a:solidFill>
                <a:schemeClr val="accent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156A34-C9E1-FB47-A63D-E678BFEA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baseline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54EF1-A913-3C4C-86EE-43FDEB6D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8" y="1317528"/>
            <a:ext cx="10054729" cy="5510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4B6BA-7246-D642-8A7F-F27AEFB8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0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F00EE-A3BD-6441-9907-D0857A10C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9" y="1455821"/>
            <a:ext cx="11029615" cy="504191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1) While calculating </a:t>
            </a:r>
            <a:r>
              <a:rPr lang="en-US" dirty="0" err="1"/>
              <a:t>adj_baseline</a:t>
            </a:r>
            <a:r>
              <a:rPr lang="en-US" dirty="0"/>
              <a:t>, nullifying the impact of sub/comp in promotion showing negative uplift</a:t>
            </a:r>
          </a:p>
          <a:p>
            <a:r>
              <a:rPr lang="en-US" dirty="0"/>
              <a:t>2) While calculating  revenue nullify the impact of complementary items showing negative uplift and substitute showing positive uplift (comp/sub non-promoted)</a:t>
            </a:r>
          </a:p>
          <a:p>
            <a:r>
              <a:rPr lang="en-US" dirty="0"/>
              <a:t>3) Currently considering </a:t>
            </a:r>
            <a:r>
              <a:rPr lang="en-US" dirty="0" err="1"/>
              <a:t>tpr</a:t>
            </a:r>
            <a:r>
              <a:rPr lang="en-US" dirty="0"/>
              <a:t> promotions only</a:t>
            </a:r>
          </a:p>
          <a:p>
            <a:r>
              <a:rPr lang="en-US" dirty="0"/>
              <a:t>4) Not considering multiple weeks promotion both for anchor item and comp/sub items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C13247-8D9E-BF4E-AD4B-EE8E4341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85798-72CE-3E47-9FB3-5A2E5795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2312015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341FF44B-E1BE-2045-8C61-F7D9DA95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6" y="585097"/>
            <a:ext cx="11029616" cy="549579"/>
          </a:xfrm>
        </p:spPr>
        <p:txBody>
          <a:bodyPr>
            <a:normAutofit/>
          </a:bodyPr>
          <a:lstStyle/>
          <a:p>
            <a:r>
              <a:rPr lang="en-US" dirty="0">
                <a:latin typeface="DIN-Bold"/>
              </a:rPr>
              <a:t>Impact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7D395-541E-FE44-B1AB-6E47D70EBC3D}"/>
              </a:ext>
            </a:extLst>
          </p:cNvPr>
          <p:cNvSpPr/>
          <p:nvPr/>
        </p:nvSpPr>
        <p:spPr>
          <a:xfrm>
            <a:off x="5974813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717A7-7F3A-ED4A-A2D3-3A315C30A17E}"/>
              </a:ext>
            </a:extLst>
          </p:cNvPr>
          <p:cNvSpPr/>
          <p:nvPr/>
        </p:nvSpPr>
        <p:spPr>
          <a:xfrm>
            <a:off x="544252" y="1810893"/>
            <a:ext cx="10410896" cy="135421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AutoNum type="arabicParenBoth"/>
            </a:pPr>
            <a:r>
              <a:rPr lang="en-IN" sz="1600" dirty="0">
                <a:solidFill>
                  <a:schemeClr val="tx2"/>
                </a:solidFill>
              </a:rPr>
              <a:t>Determine which promotions are effective, which ones are not, and why.</a:t>
            </a:r>
          </a:p>
          <a:p>
            <a:pPr marL="342900" indent="-342900">
              <a:buAutoNum type="arabicParenBoth"/>
            </a:pPr>
            <a:endParaRPr lang="en-IN" sz="1600" dirty="0">
              <a:solidFill>
                <a:schemeClr val="tx2"/>
              </a:solidFill>
            </a:endParaRPr>
          </a:p>
          <a:p>
            <a:pPr marL="342900" indent="-342900">
              <a:buAutoNum type="arabicParenBoth"/>
            </a:pPr>
            <a:r>
              <a:rPr lang="en-IN" sz="1600" dirty="0">
                <a:solidFill>
                  <a:schemeClr val="tx2"/>
                </a:solidFill>
              </a:rPr>
              <a:t>Eliminate or modify ineffective promotions.</a:t>
            </a:r>
          </a:p>
          <a:p>
            <a:pPr marL="342900" indent="-342900">
              <a:buAutoNum type="arabicParenBoth"/>
            </a:pPr>
            <a:endParaRPr lang="en-IN" sz="1600" dirty="0">
              <a:solidFill>
                <a:schemeClr val="tx2"/>
              </a:solidFill>
            </a:endParaRPr>
          </a:p>
          <a:p>
            <a:pPr marL="342900" indent="-342900">
              <a:buAutoNum type="arabicParenBoth"/>
            </a:pPr>
            <a:r>
              <a:rPr lang="en-IN" sz="1600" dirty="0">
                <a:solidFill>
                  <a:schemeClr val="tx2"/>
                </a:solidFill>
              </a:rPr>
              <a:t>Reinvest the savings in more competitive prices and better merchandising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730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D94253-3504-9548-A223-A77217CC7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Calculate baseline for comp/sub items using an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Calculate cross price elasticity using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a list of items to which given item is complementary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other promotions like </a:t>
            </a:r>
            <a:r>
              <a:rPr lang="en-US" dirty="0" err="1"/>
              <a:t>bogo,nlp</a:t>
            </a:r>
            <a:r>
              <a:rPr lang="en-US" dirty="0"/>
              <a:t>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b="1" dirty="0"/>
              <a:t>Pull Forward </a:t>
            </a:r>
            <a:r>
              <a:rPr lang="en-US" dirty="0"/>
              <a:t>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Take last 3 non-promo weeks avg of sub/comp as baseline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Even if only com/only sub items available for any  base item, compute adj </a:t>
            </a:r>
            <a:r>
              <a:rPr lang="en-US"/>
              <a:t>baseline and </a:t>
            </a:r>
            <a:r>
              <a:rPr lang="en-US" dirty="0"/>
              <a:t>revenue for </a:t>
            </a:r>
            <a:r>
              <a:rPr lang="en-US"/>
              <a:t>the same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0ED39-E08F-A241-86D3-4192191D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8260D6-C9EE-974A-A257-57C38090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steps</a:t>
            </a:r>
          </a:p>
        </p:txBody>
      </p:sp>
    </p:spTree>
    <p:extLst>
      <p:ext uri="{BB962C8B-B14F-4D97-AF65-F5344CB8AC3E}">
        <p14:creationId xmlns:p14="http://schemas.microsoft.com/office/powerpoint/2010/main" val="2605718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77096-9A16-1349-B599-372F3BA56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/>
              <a:t>Adjusted Baseline</a:t>
            </a:r>
          </a:p>
          <a:p>
            <a:pPr>
              <a:buFontTx/>
              <a:buChar char="-"/>
            </a:pPr>
            <a:r>
              <a:rPr lang="en-US" dirty="0"/>
              <a:t>If </a:t>
            </a:r>
            <a:r>
              <a:rPr lang="en-US" dirty="0" err="1"/>
              <a:t>adj_baseline</a:t>
            </a:r>
            <a:r>
              <a:rPr lang="en-US" dirty="0"/>
              <a:t> &lt; </a:t>
            </a:r>
            <a:r>
              <a:rPr lang="en-US" dirty="0" err="1"/>
              <a:t>qty_reg</a:t>
            </a:r>
            <a:r>
              <a:rPr lang="en-US" dirty="0"/>
              <a:t>  =&gt; </a:t>
            </a:r>
            <a:r>
              <a:rPr lang="en-US" dirty="0" err="1"/>
              <a:t>true_adj_baseline</a:t>
            </a:r>
            <a:r>
              <a:rPr lang="en-US" dirty="0"/>
              <a:t> = </a:t>
            </a:r>
            <a:r>
              <a:rPr lang="en-US" dirty="0" err="1"/>
              <a:t>baseline_sse</a:t>
            </a:r>
            <a:r>
              <a:rPr lang="en-US" dirty="0"/>
              <a:t>   : </a:t>
            </a:r>
            <a:r>
              <a:rPr lang="en-US" dirty="0" err="1"/>
              <a:t>lower_bound_check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If </a:t>
            </a:r>
            <a:r>
              <a:rPr lang="en-US" dirty="0" err="1"/>
              <a:t>adj_baseline</a:t>
            </a:r>
            <a:r>
              <a:rPr lang="en-US" dirty="0"/>
              <a:t> &gt; qty  =&gt; </a:t>
            </a:r>
            <a:r>
              <a:rPr lang="en-US" dirty="0" err="1"/>
              <a:t>true_adj_baseline</a:t>
            </a:r>
            <a:r>
              <a:rPr lang="en-US" dirty="0"/>
              <a:t> = </a:t>
            </a:r>
            <a:r>
              <a:rPr lang="en-US" dirty="0" err="1"/>
              <a:t>baseline_sse</a:t>
            </a:r>
            <a:r>
              <a:rPr lang="en-US" dirty="0"/>
              <a:t>    : </a:t>
            </a:r>
            <a:r>
              <a:rPr lang="en-US" dirty="0" err="1"/>
              <a:t>upper_bound_check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If </a:t>
            </a:r>
            <a:r>
              <a:rPr lang="en-US" dirty="0" err="1"/>
              <a:t>adj_baseline</a:t>
            </a:r>
            <a:r>
              <a:rPr lang="en-US" dirty="0"/>
              <a:t> &lt; 0  =&gt; </a:t>
            </a:r>
            <a:r>
              <a:rPr lang="en-US" dirty="0" err="1"/>
              <a:t>true_adj_baseline</a:t>
            </a:r>
            <a:r>
              <a:rPr lang="en-US" dirty="0"/>
              <a:t> = </a:t>
            </a:r>
            <a:r>
              <a:rPr lang="en-US" dirty="0" err="1"/>
              <a:t>baseline_sse</a:t>
            </a:r>
            <a:r>
              <a:rPr lang="en-US" dirty="0"/>
              <a:t>    : </a:t>
            </a:r>
            <a:r>
              <a:rPr lang="en-US" dirty="0" err="1"/>
              <a:t>lower_bound_check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Adjusted Revenue</a:t>
            </a:r>
          </a:p>
          <a:p>
            <a:pPr>
              <a:buFontTx/>
              <a:buChar char="-"/>
            </a:pPr>
            <a:r>
              <a:rPr lang="en-US" dirty="0"/>
              <a:t>If </a:t>
            </a:r>
            <a:r>
              <a:rPr lang="en-US" dirty="0" err="1"/>
              <a:t>baseline_sse</a:t>
            </a:r>
            <a:r>
              <a:rPr lang="en-US" dirty="0"/>
              <a:t> = qty  =&gt;  </a:t>
            </a:r>
            <a:r>
              <a:rPr lang="en-US" dirty="0" err="1"/>
              <a:t>true_adj_revenue</a:t>
            </a:r>
            <a:r>
              <a:rPr lang="en-US" dirty="0"/>
              <a:t> = revenue    : baseline equals to qty</a:t>
            </a:r>
          </a:p>
          <a:p>
            <a:pPr>
              <a:buFontTx/>
              <a:buChar char="-"/>
            </a:pPr>
            <a:r>
              <a:rPr lang="en-US" dirty="0"/>
              <a:t>If </a:t>
            </a:r>
            <a:r>
              <a:rPr lang="en-US" dirty="0" err="1"/>
              <a:t>adj_revenue</a:t>
            </a:r>
            <a:r>
              <a:rPr lang="en-US" dirty="0"/>
              <a:t> &lt; 0 =&gt;  </a:t>
            </a:r>
            <a:r>
              <a:rPr lang="en-US" dirty="0" err="1"/>
              <a:t>true_adj_revenue</a:t>
            </a:r>
            <a:r>
              <a:rPr lang="en-US" dirty="0"/>
              <a:t> = revenue/0     : negative revenue check</a:t>
            </a:r>
          </a:p>
          <a:p>
            <a:pPr>
              <a:buFontTx/>
              <a:buChar char="-"/>
            </a:pPr>
            <a:r>
              <a:rPr lang="en-US" dirty="0"/>
              <a:t>If percentage difference of revenue and </a:t>
            </a:r>
            <a:r>
              <a:rPr lang="en-US" dirty="0" err="1"/>
              <a:t>adj_revenue</a:t>
            </a:r>
            <a:r>
              <a:rPr lang="en-US" dirty="0"/>
              <a:t> is 2 standard deviation more than revenue =&gt;  </a:t>
            </a:r>
            <a:r>
              <a:rPr lang="en-US" dirty="0" err="1"/>
              <a:t>true_adj_revenue</a:t>
            </a:r>
            <a:r>
              <a:rPr lang="en-US" dirty="0"/>
              <a:t> = revenue     : outlier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DD6FB-7DCB-8F4E-A632-67CED7EBF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F807B-FEFB-5C42-9F4D-9214292F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and checks</a:t>
            </a:r>
          </a:p>
        </p:txBody>
      </p:sp>
    </p:spTree>
    <p:extLst>
      <p:ext uri="{BB962C8B-B14F-4D97-AF65-F5344CB8AC3E}">
        <p14:creationId xmlns:p14="http://schemas.microsoft.com/office/powerpoint/2010/main" val="167303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E624F0-432A-A945-9F64-AFB3915CC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9" y="1317529"/>
            <a:ext cx="11029615" cy="5180206"/>
          </a:xfrm>
        </p:spPr>
        <p:txBody>
          <a:bodyPr>
            <a:normAutofit fontScale="62500" lnSpcReduction="20000"/>
          </a:bodyPr>
          <a:lstStyle/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OBJECTIVE </a:t>
            </a: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500" dirty="0">
                <a:solidFill>
                  <a:schemeClr val="tx1"/>
                </a:solidFill>
              </a:rPr>
              <a:t>As adjusted baseline is completely dependent on </a:t>
            </a:r>
            <a:r>
              <a:rPr lang="en-US" sz="2500" dirty="0" err="1">
                <a:solidFill>
                  <a:schemeClr val="tx1"/>
                </a:solidFill>
              </a:rPr>
              <a:t>baseline_sse</a:t>
            </a:r>
            <a:r>
              <a:rPr lang="en-US" sz="2500" dirty="0">
                <a:solidFill>
                  <a:schemeClr val="tx1"/>
                </a:solidFill>
              </a:rPr>
              <a:t>, objective of validation is to check the direction of </a:t>
            </a:r>
            <a:r>
              <a:rPr lang="en-US" sz="2500" dirty="0" err="1">
                <a:solidFill>
                  <a:schemeClr val="tx1"/>
                </a:solidFill>
              </a:rPr>
              <a:t>adjusted_baseline</a:t>
            </a:r>
            <a:r>
              <a:rPr lang="en-US" sz="2500" dirty="0">
                <a:solidFill>
                  <a:schemeClr val="tx1"/>
                </a:solidFill>
              </a:rPr>
              <a:t> with respect to actual quantity</a:t>
            </a:r>
          </a:p>
          <a:p>
            <a:endParaRPr lang="en-US" sz="25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500" dirty="0"/>
              <a:t>- data selection:</a:t>
            </a:r>
          </a:p>
          <a:p>
            <a:r>
              <a:rPr lang="en-US" sz="2500" dirty="0"/>
              <a:t>1) use baseline calculation during non-promo weeks to calculate </a:t>
            </a:r>
            <a:r>
              <a:rPr lang="en-US" sz="2500" dirty="0" err="1"/>
              <a:t>adjusted_baseline</a:t>
            </a:r>
            <a:endParaRPr lang="en-US" sz="2500" dirty="0"/>
          </a:p>
          <a:p>
            <a:r>
              <a:rPr lang="en-US" sz="2500" dirty="0"/>
              <a:t>2) remove data points where actual quantity and </a:t>
            </a:r>
            <a:r>
              <a:rPr lang="en-US" sz="2500" dirty="0" err="1"/>
              <a:t>baseline_sse</a:t>
            </a:r>
            <a:r>
              <a:rPr lang="en-US" sz="2500" dirty="0"/>
              <a:t> are equal</a:t>
            </a:r>
          </a:p>
          <a:p>
            <a:r>
              <a:rPr lang="en-US" sz="2500" dirty="0"/>
              <a:t>3) remove data points where actual quantity or </a:t>
            </a:r>
            <a:r>
              <a:rPr lang="en-US" sz="2500" dirty="0" err="1"/>
              <a:t>baseline_sse</a:t>
            </a:r>
            <a:r>
              <a:rPr lang="en-US" sz="2500" dirty="0"/>
              <a:t> is equal to 0</a:t>
            </a:r>
          </a:p>
          <a:p>
            <a:r>
              <a:rPr lang="en-US" sz="2500" dirty="0"/>
              <a:t>4) remove data points where price of item is equal to 0</a:t>
            </a:r>
          </a:p>
          <a:p>
            <a:r>
              <a:rPr lang="en-US" sz="2500" dirty="0"/>
              <a:t>5) </a:t>
            </a:r>
            <a:r>
              <a:rPr lang="en-IN" sz="2500" dirty="0"/>
              <a:t>select items having complementary and substitute items available</a:t>
            </a:r>
          </a:p>
          <a:p>
            <a:endParaRPr lang="en-US" sz="2500" dirty="0"/>
          </a:p>
          <a:p>
            <a:endParaRPr lang="en-US" sz="2500" dirty="0"/>
          </a:p>
          <a:p>
            <a:r>
              <a:rPr lang="en-IN" sz="2500" dirty="0"/>
              <a:t>-Follow the complete procedure for all items on each date to calculate </a:t>
            </a:r>
            <a:r>
              <a:rPr lang="en-IN" sz="2500" dirty="0" err="1"/>
              <a:t>adjusted_baseline</a:t>
            </a:r>
            <a:endParaRPr lang="en-IN" sz="2500" dirty="0"/>
          </a:p>
          <a:p>
            <a:r>
              <a:rPr lang="en-IN" sz="2500" dirty="0"/>
              <a:t>-calculate 'direction' of </a:t>
            </a:r>
            <a:r>
              <a:rPr lang="en-IN" sz="2500" dirty="0" err="1"/>
              <a:t>calcualted</a:t>
            </a:r>
            <a:r>
              <a:rPr lang="en-IN" sz="2500" dirty="0"/>
              <a:t> </a:t>
            </a:r>
            <a:r>
              <a:rPr lang="en-IN" sz="2500" dirty="0" err="1"/>
              <a:t>adjusted_baseline</a:t>
            </a:r>
            <a:r>
              <a:rPr lang="en-IN" sz="2500" dirty="0"/>
              <a:t> with respect to actual quantity (</a:t>
            </a:r>
            <a:r>
              <a:rPr lang="en-IN" sz="2500" dirty="0" err="1"/>
              <a:t>MAPE_adj</a:t>
            </a:r>
            <a:r>
              <a:rPr lang="en-IN" sz="2500" dirty="0"/>
              <a:t> &lt; </a:t>
            </a:r>
            <a:r>
              <a:rPr lang="en-IN" sz="2500" dirty="0" err="1"/>
              <a:t>MALPE_see</a:t>
            </a:r>
            <a:r>
              <a:rPr lang="en-IN" sz="2500" dirty="0"/>
              <a:t> =&gt; direction=1,else=0)</a:t>
            </a:r>
          </a:p>
          <a:p>
            <a:r>
              <a:rPr lang="en-IN" sz="2500" dirty="0"/>
              <a:t>-calculate 'MAPE' of </a:t>
            </a:r>
            <a:r>
              <a:rPr lang="en-IN" sz="2500" dirty="0" err="1"/>
              <a:t>adjusted_baseline</a:t>
            </a:r>
            <a:endParaRPr lang="en-IN" sz="2500" dirty="0"/>
          </a:p>
          <a:p>
            <a:r>
              <a:rPr lang="en-IN" sz="2500" dirty="0"/>
              <a:t>-calculate 'percentage improvement' of </a:t>
            </a:r>
            <a:r>
              <a:rPr lang="en-IN" sz="2500" dirty="0" err="1"/>
              <a:t>adjusted_MAPE</a:t>
            </a:r>
            <a:r>
              <a:rPr lang="en-IN" sz="2500" dirty="0"/>
              <a:t> over </a:t>
            </a:r>
            <a:r>
              <a:rPr lang="en-IN" sz="2500" dirty="0" err="1"/>
              <a:t>sse_MAPE</a:t>
            </a:r>
            <a:r>
              <a:rPr lang="en-IN" sz="2500" dirty="0"/>
              <a:t> for all items where direction=1 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477F5-07FD-E541-8D87-4245BDAD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CC733F-6C09-4D43-A3FF-20FC8E02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(adjusted baseline)</a:t>
            </a:r>
          </a:p>
        </p:txBody>
      </p:sp>
    </p:spTree>
    <p:extLst>
      <p:ext uri="{BB962C8B-B14F-4D97-AF65-F5344CB8AC3E}">
        <p14:creationId xmlns:p14="http://schemas.microsoft.com/office/powerpoint/2010/main" val="1921243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E624F0-432A-A945-9F64-AFB3915CC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9" y="1317529"/>
            <a:ext cx="11029615" cy="5180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calculating percentage of data having flag=‘outlier’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477F5-07FD-E541-8D87-4245BDAD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CC733F-6C09-4D43-A3FF-20FC8E02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(adjusted revenue)</a:t>
            </a:r>
          </a:p>
        </p:txBody>
      </p:sp>
    </p:spTree>
    <p:extLst>
      <p:ext uri="{BB962C8B-B14F-4D97-AF65-F5344CB8AC3E}">
        <p14:creationId xmlns:p14="http://schemas.microsoft.com/office/powerpoint/2010/main" val="76811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5E9D7-0B50-B842-9853-0D59B491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75409"/>
            <a:ext cx="11029615" cy="697133"/>
          </a:xfrm>
        </p:spPr>
        <p:txBody>
          <a:bodyPr/>
          <a:lstStyle/>
          <a:p>
            <a:r>
              <a:rPr lang="en-US" dirty="0">
                <a:latin typeface="DIN-Black"/>
              </a:rPr>
              <a:t>Key terms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9637408-5FA8-7549-BBD4-04A9A1A603CA}"/>
              </a:ext>
            </a:extLst>
          </p:cNvPr>
          <p:cNvSpPr txBox="1">
            <a:spLocks/>
          </p:cNvSpPr>
          <p:nvPr/>
        </p:nvSpPr>
        <p:spPr>
          <a:xfrm>
            <a:off x="581199" y="1650125"/>
            <a:ext cx="11029615" cy="3904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155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155" indent="0" algn="l" defTabSz="457155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09" indent="0" algn="l" defTabSz="457155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64" indent="0" algn="l" defTabSz="457155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618" indent="0" algn="l" defTabSz="457155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74" indent="0" algn="l" defTabSz="457155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926" indent="0" algn="l" defTabSz="457155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80" indent="0" algn="l" defTabSz="457155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235" indent="0" algn="l" defTabSz="457155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Wingdings 2" panose="05020102010507070707" pitchFamily="18" charset="2"/>
              <a:buChar char=""/>
            </a:pPr>
            <a:r>
              <a:rPr lang="en-GB" b="1" dirty="0">
                <a:solidFill>
                  <a:schemeClr val="tx2"/>
                </a:solidFill>
              </a:rPr>
              <a:t>Baseline : </a:t>
            </a:r>
            <a:r>
              <a:rPr lang="en-IN" cap="none" dirty="0">
                <a:solidFill>
                  <a:schemeClr val="tx2"/>
                </a:solidFill>
              </a:rPr>
              <a:t>Baselin</a:t>
            </a:r>
            <a:r>
              <a:rPr lang="en-IN" cap="none" dirty="0">
                <a:solidFill>
                  <a:schemeClr val="tx1"/>
                </a:solidFill>
              </a:rPr>
              <a:t>e sales measure what a product’s sales would have been had it not been promoted. </a:t>
            </a:r>
            <a:endParaRPr lang="en-GB" cap="none" dirty="0">
              <a:solidFill>
                <a:schemeClr val="tx1"/>
              </a:solidFill>
            </a:endParaRPr>
          </a:p>
          <a:p>
            <a:pPr marL="305435" indent="-305435">
              <a:buFont typeface="Wingdings 2" panose="05020102010507070707" pitchFamily="18" charset="2"/>
              <a:buChar char=""/>
            </a:pPr>
            <a:r>
              <a:rPr lang="en-GB" b="1" dirty="0" err="1">
                <a:solidFill>
                  <a:schemeClr val="tx2"/>
                </a:solidFill>
              </a:rPr>
              <a:t>Adjusted_Baseline</a:t>
            </a:r>
            <a:r>
              <a:rPr lang="en-GB" b="1" dirty="0">
                <a:solidFill>
                  <a:schemeClr val="tx2"/>
                </a:solidFill>
              </a:rPr>
              <a:t> : </a:t>
            </a:r>
            <a:r>
              <a:rPr lang="en-US" cap="none" dirty="0">
                <a:solidFill>
                  <a:schemeClr val="tx1"/>
                </a:solidFill>
              </a:rPr>
              <a:t>Adjust the calculated baseline by </a:t>
            </a:r>
            <a:r>
              <a:rPr lang="en-IN" cap="none" dirty="0">
                <a:solidFill>
                  <a:schemeClr val="tx1"/>
                </a:solidFill>
              </a:rPr>
              <a:t>incorporating impacts of substitute and complementary products. </a:t>
            </a:r>
          </a:p>
          <a:p>
            <a:pPr marL="305435" indent="-305435">
              <a:buFont typeface="Wingdings 2" panose="05020102010507070707" pitchFamily="18" charset="2"/>
              <a:buChar char=""/>
            </a:pPr>
            <a:r>
              <a:rPr lang="en-GB" b="1" dirty="0">
                <a:solidFill>
                  <a:schemeClr val="tx2"/>
                </a:solidFill>
              </a:rPr>
              <a:t>Halo : </a:t>
            </a:r>
            <a:r>
              <a:rPr lang="en-IN" b="1" dirty="0">
                <a:solidFill>
                  <a:schemeClr val="tx2"/>
                </a:solidFill>
              </a:rPr>
              <a:t> </a:t>
            </a:r>
            <a:r>
              <a:rPr lang="en-IN" cap="none" dirty="0">
                <a:solidFill>
                  <a:schemeClr val="tx1"/>
                </a:solidFill>
              </a:rPr>
              <a:t>Lift in sales of items that go well with the anchor item (complementary items). </a:t>
            </a:r>
            <a:endParaRPr lang="en-GB" b="1" dirty="0">
              <a:solidFill>
                <a:schemeClr val="tx1"/>
              </a:solidFill>
            </a:endParaRPr>
          </a:p>
          <a:p>
            <a:pPr marL="305435" indent="-305435">
              <a:buFont typeface="Wingdings 2" panose="05020102010507070707" pitchFamily="18" charset="2"/>
              <a:buChar char=""/>
            </a:pPr>
            <a:r>
              <a:rPr lang="en-GB" b="1" dirty="0">
                <a:solidFill>
                  <a:schemeClr val="tx2"/>
                </a:solidFill>
              </a:rPr>
              <a:t>Cannibalization : </a:t>
            </a:r>
            <a:r>
              <a:rPr lang="en-IN" cap="none" dirty="0">
                <a:solidFill>
                  <a:schemeClr val="tx1"/>
                </a:solidFill>
              </a:rPr>
              <a:t>Loss in sales of competing/substitute items due to anchor item’s promotion. </a:t>
            </a:r>
          </a:p>
          <a:p>
            <a:pPr marL="305435" indent="-305435">
              <a:buFont typeface="Wingdings 2" panose="05020102010507070707" pitchFamily="18" charset="2"/>
              <a:buChar char=""/>
            </a:pPr>
            <a:r>
              <a:rPr lang="en-IN" b="1" dirty="0">
                <a:solidFill>
                  <a:schemeClr val="tx2"/>
                </a:solidFill>
              </a:rPr>
              <a:t>Uplift :  </a:t>
            </a:r>
            <a:r>
              <a:rPr lang="en-IN" cap="none" dirty="0">
                <a:solidFill>
                  <a:schemeClr val="tx1"/>
                </a:solidFill>
              </a:rPr>
              <a:t>Difference in actual quantity sold during promotion and baseline.</a:t>
            </a:r>
            <a:endParaRPr lang="en-IN" dirty="0">
              <a:solidFill>
                <a:schemeClr val="tx1"/>
              </a:solidFill>
            </a:endParaRPr>
          </a:p>
          <a:p>
            <a:endParaRPr lang="en-GB" b="1" dirty="0">
              <a:solidFill>
                <a:schemeClr val="tx2"/>
              </a:solidFill>
            </a:endParaRPr>
          </a:p>
          <a:p>
            <a:pPr marL="305435" indent="-305435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32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FF1430-2DEE-4683-8F18-6875DDF2D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01" y="3099898"/>
            <a:ext cx="11029615" cy="3548068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IN" b="1" dirty="0"/>
              <a:t>adjusted_baseline</a:t>
            </a:r>
            <a:r>
              <a:rPr lang="en-IN" dirty="0"/>
              <a:t> = baseline – cannibalization + halo</a:t>
            </a:r>
          </a:p>
          <a:p>
            <a:pPr marL="0" lvl="0" indent="0">
              <a:buNone/>
            </a:pPr>
            <a:endParaRPr lang="en-IN" b="1" dirty="0"/>
          </a:p>
          <a:p>
            <a:pPr marL="0" lvl="0" indent="0">
              <a:buNone/>
            </a:pPr>
            <a:r>
              <a:rPr lang="en-IN" b="1" dirty="0" err="1"/>
              <a:t>adjusted_baseline</a:t>
            </a:r>
            <a:r>
              <a:rPr lang="en-IN" dirty="0"/>
              <a:t> = baseline </a:t>
            </a:r>
          </a:p>
          <a:p>
            <a:pPr marL="0" indent="0">
              <a:buNone/>
            </a:pPr>
            <a:r>
              <a:rPr lang="en-IN" dirty="0"/>
              <a:t>– baseline * </a:t>
            </a:r>
            <a:r>
              <a:rPr lang="en-IN" dirty="0" err="1"/>
              <a:t>similarity_index</a:t>
            </a:r>
            <a:r>
              <a:rPr lang="en-IN" dirty="0"/>
              <a:t>(item1,a) * (</a:t>
            </a:r>
            <a:r>
              <a:rPr lang="en-IN" dirty="0" err="1"/>
              <a:t>cross_price_elastisity</a:t>
            </a:r>
            <a:r>
              <a:rPr lang="en-IN" dirty="0"/>
              <a:t> of item1,a)</a:t>
            </a:r>
          </a:p>
          <a:p>
            <a:pPr marL="0" indent="0">
              <a:buNone/>
            </a:pPr>
            <a:r>
              <a:rPr lang="en-IN" dirty="0"/>
              <a:t>+ baseline * </a:t>
            </a:r>
            <a:r>
              <a:rPr lang="en-IN" dirty="0" err="1"/>
              <a:t>affinity_index</a:t>
            </a:r>
            <a:r>
              <a:rPr lang="en-IN" dirty="0"/>
              <a:t>(item1,x) * ( </a:t>
            </a:r>
            <a:r>
              <a:rPr lang="en-IN" dirty="0" err="1"/>
              <a:t>cross_price_elastisity</a:t>
            </a:r>
            <a:r>
              <a:rPr lang="en-IN" dirty="0"/>
              <a:t> of item 1,x)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Currently Used </a:t>
            </a:r>
            <a:r>
              <a:rPr lang="en-IN" dirty="0" err="1"/>
              <a:t>Formule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b="1" dirty="0" err="1"/>
              <a:t>adjusted_baseline</a:t>
            </a:r>
            <a:r>
              <a:rPr lang="en-IN" dirty="0"/>
              <a:t> = baseline </a:t>
            </a:r>
          </a:p>
          <a:p>
            <a:pPr marL="0" indent="0">
              <a:buNone/>
            </a:pPr>
            <a:r>
              <a:rPr lang="en-IN" dirty="0"/>
              <a:t>– </a:t>
            </a:r>
            <a:r>
              <a:rPr lang="en-IN" dirty="0" err="1"/>
              <a:t>uplift_a</a:t>
            </a:r>
            <a:r>
              <a:rPr lang="en-IN" dirty="0"/>
              <a:t>  * </a:t>
            </a:r>
            <a:r>
              <a:rPr lang="en-IN" dirty="0" err="1"/>
              <a:t>similarity_index</a:t>
            </a:r>
            <a:r>
              <a:rPr lang="en-IN" dirty="0"/>
              <a:t>(item1,a) * (sales ratio of item1,a)</a:t>
            </a:r>
          </a:p>
          <a:p>
            <a:pPr marL="0" indent="0">
              <a:buNone/>
            </a:pPr>
            <a:r>
              <a:rPr lang="en-IN" dirty="0"/>
              <a:t>+ </a:t>
            </a:r>
            <a:r>
              <a:rPr lang="en-IN" dirty="0" err="1"/>
              <a:t>uplift_x</a:t>
            </a:r>
            <a:r>
              <a:rPr lang="en-IN" dirty="0"/>
              <a:t>  * </a:t>
            </a:r>
            <a:r>
              <a:rPr lang="en-IN" dirty="0" err="1"/>
              <a:t>affinity_index</a:t>
            </a:r>
            <a:r>
              <a:rPr lang="en-IN" dirty="0"/>
              <a:t>(item1,x) * ( sales ratio of item 1,x)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2279FB-397D-4E85-BCC1-994949B1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DIN-Bold"/>
              </a:rPr>
              <a:t>Why adjust baseline?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BCA8D9-1B26-4DDA-B3DC-DA56436ADFD5}"/>
              </a:ext>
            </a:extLst>
          </p:cNvPr>
          <p:cNvSpPr/>
          <p:nvPr/>
        </p:nvSpPr>
        <p:spPr>
          <a:xfrm>
            <a:off x="646856" y="1451773"/>
            <a:ext cx="10898288" cy="9559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baseline calculation product’s sales information considered in isolation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Assumption:  substitute/complementary items impact as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5F2ABC-FBBD-E64D-A131-B25AD846541C}"/>
              </a:ext>
            </a:extLst>
          </p:cNvPr>
          <p:cNvSpPr/>
          <p:nvPr/>
        </p:nvSpPr>
        <p:spPr>
          <a:xfrm>
            <a:off x="7690845" y="2009689"/>
            <a:ext cx="4311331" cy="39703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Item1:Anchor item (on promotion)</a:t>
            </a:r>
            <a:br>
              <a:rPr lang="en-IN" sz="1400" dirty="0"/>
            </a:br>
            <a:r>
              <a:rPr lang="en-IN" sz="1400" dirty="0"/>
              <a:t> </a:t>
            </a:r>
            <a:br>
              <a:rPr lang="en-IN" sz="1400" dirty="0"/>
            </a:br>
            <a:r>
              <a:rPr lang="en-IN" sz="1400" dirty="0"/>
              <a:t>substitute items of </a:t>
            </a:r>
            <a:r>
              <a:rPr lang="en-IN" sz="1400" dirty="0" err="1"/>
              <a:t>anchor_item</a:t>
            </a:r>
            <a:r>
              <a:rPr lang="en-IN" sz="1400" dirty="0"/>
              <a:t>: a, b</a:t>
            </a:r>
            <a:br>
              <a:rPr lang="en-IN" sz="1400" dirty="0"/>
            </a:br>
            <a:r>
              <a:rPr lang="en-IN" sz="1400" dirty="0"/>
              <a:t> </a:t>
            </a:r>
            <a:br>
              <a:rPr lang="en-IN" sz="1400" dirty="0"/>
            </a:br>
            <a:r>
              <a:rPr lang="en-IN" sz="1400" dirty="0"/>
              <a:t>item to which anchor item is complementary: x </a:t>
            </a:r>
          </a:p>
          <a:p>
            <a:r>
              <a:rPr lang="en-IN" sz="1400" dirty="0"/>
              <a:t>Complementary item of item1 :y </a:t>
            </a:r>
          </a:p>
          <a:p>
            <a:endParaRPr lang="en-IN" sz="1400" dirty="0"/>
          </a:p>
          <a:p>
            <a:r>
              <a:rPr lang="en-IN" sz="1400" dirty="0"/>
              <a:t>a and x are on promotion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0018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214A16-191B-2F4E-81D2-843BDA490D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endParaRPr lang="en-IN" b="1" dirty="0"/>
              </a:p>
              <a:p>
                <a:endParaRPr lang="en-IN" b="1" dirty="0"/>
              </a:p>
              <a:p>
                <a:r>
                  <a:rPr lang="en-IN" b="1" dirty="0" err="1"/>
                  <a:t>Adjusted_baseline</a:t>
                </a:r>
                <a:r>
                  <a:rPr lang="en-IN" b="1" dirty="0"/>
                  <a:t> </a:t>
                </a:r>
                <a:r>
                  <a:rPr lang="en-IN" dirty="0"/>
                  <a:t>= baseline – </a:t>
                </a:r>
                <a:r>
                  <a:rPr lang="en-IN" b="1" dirty="0"/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IN" dirty="0"/>
                          <m:t>uplift</m:t>
                        </m:r>
                        <m:r>
                          <m:rPr>
                            <m:nor/>
                          </m:rPr>
                          <a:rPr lang="en-IN" dirty="0"/>
                          <m:t>_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dirty="0"/>
                          <m:t>∗ </m:t>
                        </m:r>
                        <m:r>
                          <m:rPr>
                            <m:nor/>
                          </m:rPr>
                          <a:rPr lang="en-IN" dirty="0"/>
                          <m:t>similarity</m:t>
                        </m:r>
                        <m:r>
                          <m:rPr>
                            <m:nor/>
                          </m:rPr>
                          <a:rPr lang="en-IN" dirty="0"/>
                          <m:t>_</m:t>
                        </m:r>
                        <m:r>
                          <m:rPr>
                            <m:nor/>
                          </m:rPr>
                          <a:rPr lang="en-IN" dirty="0"/>
                          <m:t>index</m:t>
                        </m:r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item</m:t>
                        </m:r>
                        <m:r>
                          <m:rPr>
                            <m:nor/>
                          </m:rPr>
                          <a:rPr lang="en-IN" dirty="0"/>
                          <m:t>1,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i</m:t>
                        </m:r>
                        <m:r>
                          <m:rPr>
                            <m:nor/>
                          </m:rPr>
                          <a:rPr lang="en-IN" dirty="0"/>
                          <m:t>) ∗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sales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_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ratio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(</m:t>
                        </m:r>
                        <m:r>
                          <m:rPr>
                            <m:nor/>
                          </m:rPr>
                          <a:rPr lang="en-IN" dirty="0"/>
                          <m:t>item</m:t>
                        </m:r>
                        <m:r>
                          <m:rPr>
                            <m:nor/>
                          </m:rPr>
                          <a:rPr lang="en-IN" dirty="0"/>
                          <m:t>1,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i</m:t>
                        </m:r>
                        <m:r>
                          <m:rPr>
                            <m:nor/>
                          </m:rPr>
                          <a:rPr lang="en-IN" dirty="0"/>
                          <m:t>)</m:t>
                        </m:r>
                        <m:r>
                          <m:rPr>
                            <m:nor/>
                          </m:rPr>
                          <a:rPr lang="en-US" b="1" i="0" dirty="0" smtClean="0"/>
                          <m:t>)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      </m:t>
                        </m:r>
                      </m:e>
                    </m:nary>
                  </m:oMath>
                </a14:m>
                <a:r>
                  <a:rPr lang="en-US" dirty="0"/>
                  <a:t>                                    		  + </a:t>
                </a:r>
                <a:r>
                  <a:rPr lang="en-US" b="1" dirty="0"/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IN" dirty="0"/>
                          <m:t>uplift</m:t>
                        </m:r>
                        <m:r>
                          <m:rPr>
                            <m:nor/>
                          </m:rPr>
                          <a:rPr lang="en-IN" dirty="0"/>
                          <m:t>_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j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dirty="0"/>
                          <m:t>∗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affinity</m:t>
                        </m:r>
                        <m:r>
                          <m:rPr>
                            <m:nor/>
                          </m:rPr>
                          <a:rPr lang="en-IN" dirty="0"/>
                          <m:t>_</m:t>
                        </m:r>
                        <m:r>
                          <m:rPr>
                            <m:nor/>
                          </m:rPr>
                          <a:rPr lang="en-IN" dirty="0"/>
                          <m:t>index</m:t>
                        </m:r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item</m:t>
                        </m:r>
                        <m:r>
                          <m:rPr>
                            <m:nor/>
                          </m:rPr>
                          <a:rPr lang="en-IN" dirty="0"/>
                          <m:t>1,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j</m:t>
                        </m:r>
                        <m:r>
                          <m:rPr>
                            <m:nor/>
                          </m:rPr>
                          <a:rPr lang="en-IN" dirty="0"/>
                          <m:t>) ∗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sales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_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ratio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(</m:t>
                        </m:r>
                        <m:r>
                          <m:rPr>
                            <m:nor/>
                          </m:rPr>
                          <a:rPr lang="en-IN" dirty="0"/>
                          <m:t>item</m:t>
                        </m:r>
                        <m:r>
                          <m:rPr>
                            <m:nor/>
                          </m:rPr>
                          <a:rPr lang="en-IN" dirty="0"/>
                          <m:t>1,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j</m:t>
                        </m:r>
                        <m:r>
                          <m:rPr>
                            <m:nor/>
                          </m:rPr>
                          <a:rPr lang="en-IN" dirty="0"/>
                          <m:t>)</m:t>
                        </m:r>
                      </m:e>
                    </m:nary>
                  </m:oMath>
                </a14:m>
                <a:r>
                  <a:rPr lang="en-US" b="1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Item1: Anchor Item </a:t>
                </a:r>
              </a:p>
              <a:p>
                <a:r>
                  <a:rPr lang="en-US" dirty="0"/>
                  <a:t>n: number of substitute items in promotion during given </a:t>
                </a:r>
                <a:r>
                  <a:rPr lang="en-US" dirty="0" err="1"/>
                  <a:t>promo_week</a:t>
                </a:r>
                <a:r>
                  <a:rPr lang="en-US" dirty="0"/>
                  <a:t> (select promoted substitute items from top 15 ranked substitute items)</a:t>
                </a:r>
              </a:p>
              <a:p>
                <a:r>
                  <a:rPr lang="en-US" dirty="0"/>
                  <a:t>m: number of promoted  items to which anchor is complementary during given </a:t>
                </a:r>
                <a:r>
                  <a:rPr lang="en-US" dirty="0" err="1"/>
                  <a:t>promo_week</a:t>
                </a:r>
                <a:r>
                  <a:rPr lang="en-US" dirty="0"/>
                  <a:t> (select promoted  items from top 15 ranked complementary items and check what all items from selected list are expensive than the anchor item)</a:t>
                </a:r>
              </a:p>
              <a:p>
                <a:endParaRPr lang="en-US" dirty="0"/>
              </a:p>
              <a:p>
                <a:r>
                  <a:rPr lang="en-US" dirty="0"/>
                  <a:t>Uplift = current week qty - past 3 weeks weighted average qty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214A16-191B-2F4E-81D2-843BDA490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3932D-2CBF-4848-B0BD-3C3D4F3A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C966F0-A1B3-FF4F-9651-15746E0C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Baseline Formula</a:t>
            </a:r>
          </a:p>
        </p:txBody>
      </p:sp>
    </p:spTree>
    <p:extLst>
      <p:ext uri="{BB962C8B-B14F-4D97-AF65-F5344CB8AC3E}">
        <p14:creationId xmlns:p14="http://schemas.microsoft.com/office/powerpoint/2010/main" val="1998635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11710E-0FFF-604F-A2C8-4E287EC962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eight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sum</m:t>
                        </m:r>
                        <m:r>
                          <m:rPr>
                            <m:nor/>
                          </m:rPr>
                          <a:rPr lang="en-US" dirty="0"/>
                          <m:t>_</m:t>
                        </m:r>
                        <m:r>
                          <m:rPr>
                            <m:nor/>
                          </m:rPr>
                          <a:rPr lang="en-US" dirty="0"/>
                          <m:t>of</m:t>
                        </m:r>
                        <m:r>
                          <m:rPr>
                            <m:nor/>
                          </m:rPr>
                          <a:rPr lang="en-US" dirty="0"/>
                          <m:t>_</m:t>
                        </m:r>
                        <m:r>
                          <m:rPr>
                            <m:nor/>
                          </m:rPr>
                          <a:rPr lang="en-US" dirty="0"/>
                          <m:t>grpby</m:t>
                        </m:r>
                        <m:r>
                          <m:rPr>
                            <m:nor/>
                          </m:rPr>
                          <a:rPr lang="en-US" dirty="0"/>
                          <m:t>_</m:t>
                        </m:r>
                        <m:r>
                          <m:rPr>
                            <m:nor/>
                          </m:rPr>
                          <a:rPr lang="en-US" dirty="0"/>
                          <m:t>weighted</m:t>
                        </m:r>
                        <m:r>
                          <m:rPr>
                            <m:nor/>
                          </m:rPr>
                          <a:rPr lang="en-US" dirty="0"/>
                          <m:t>_</m:t>
                        </m:r>
                        <m:r>
                          <m:rPr>
                            <m:nor/>
                          </m:rPr>
                          <a:rPr lang="en-US" dirty="0"/>
                          <m:t>mean</m:t>
                        </m:r>
                        <m:r>
                          <m:rPr>
                            <m:nor/>
                          </m:rPr>
                          <a:rPr lang="en-US" dirty="0"/>
                          <m:t>_</m:t>
                        </m:r>
                        <m:r>
                          <m:rPr>
                            <m:nor/>
                          </m:rPr>
                          <a:rPr lang="en-US" dirty="0"/>
                          <m:t>value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Similarity_index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/>
                      <m:t>(</m:t>
                    </m:r>
                    <m:r>
                      <m:rPr>
                        <m:nor/>
                      </m:rPr>
                      <a:rPr lang="en-IN" dirty="0"/>
                      <m:t>item</m:t>
                    </m:r>
                    <m:r>
                      <m:rPr>
                        <m:nor/>
                      </m:rPr>
                      <a:rPr lang="en-IN" dirty="0"/>
                      <m:t>1,</m:t>
                    </m:r>
                    <m:r>
                      <m:rPr>
                        <m:nor/>
                      </m:rPr>
                      <a:rPr lang="en-US" b="0" i="0" dirty="0" smtClean="0"/>
                      <m:t>i</m:t>
                    </m:r>
                    <m:r>
                      <m:rPr>
                        <m:nor/>
                      </m:rPr>
                      <a:rPr lang="en-IN" dirty="0"/>
                      <m:t>)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eight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/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eight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n: number of substitute items (all substitute items of item1 from </a:t>
                </a:r>
                <a:r>
                  <a:rPr lang="en-US" b="1" dirty="0"/>
                  <a:t>PPS.ITEM_SUBSTITUE_ENSEMBLE_ALL_5_DATASOURCE_ACTUAL_RANK_15_VIEW </a:t>
                </a:r>
                <a:r>
                  <a:rPr lang="en-US" dirty="0"/>
                  <a:t>table)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11710E-0FFF-604F-A2C8-4E287EC96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7567E-1230-9843-AA70-4D6204B5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17C0E5-F9AE-7446-9FC3-24BD1E00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Similarity_index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6B32F2-7310-B349-8408-F3D8D3D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E4E819B-C366-454D-8035-98B46E4CB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8" y="360265"/>
            <a:ext cx="9516178" cy="539940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29B8-3765-9545-8822-FC6AABB9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02" y="858774"/>
            <a:ext cx="9512300" cy="323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A4CD5F-433C-3B4C-BD24-06BF207F06FB}"/>
                  </a:ext>
                </a:extLst>
              </p:cNvPr>
              <p:cNvSpPr txBox="1"/>
              <p:nvPr/>
            </p:nvSpPr>
            <p:spPr>
              <a:xfrm>
                <a:off x="893379" y="4624552"/>
                <a:ext cx="8513380" cy="120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Weighted_sum</a:t>
                </a:r>
                <a:r>
                  <a:rPr lang="en-US" dirty="0"/>
                  <a:t> =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eight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 Similarity_index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/>
                      <m:t>(</m:t>
                    </m:r>
                    <m:r>
                      <m:rPr>
                        <m:nor/>
                      </m:rPr>
                      <a:rPr lang="en-IN" dirty="0"/>
                      <m:t>item</m:t>
                    </m:r>
                    <m:r>
                      <m:rPr>
                        <m:nor/>
                      </m:rPr>
                      <a:rPr lang="en-IN" dirty="0"/>
                      <m:t>1,</m:t>
                    </m:r>
                    <m:r>
                      <m:rPr>
                        <m:nor/>
                      </m:rPr>
                      <a:rPr lang="en-US" dirty="0"/>
                      <m:t>i</m:t>
                    </m:r>
                    <m:r>
                      <m:rPr>
                        <m:nor/>
                      </m:rPr>
                      <a:rPr lang="en-IN" dirty="0"/>
                      <m:t>)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eight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/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eight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A4CD5F-433C-3B4C-BD24-06BF207F0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9" y="4624552"/>
                <a:ext cx="8513380" cy="1202380"/>
              </a:xfrm>
              <a:prstGeom prst="rect">
                <a:avLst/>
              </a:prstGeom>
              <a:blipFill>
                <a:blip r:embed="rId3"/>
                <a:stretch>
                  <a:fillRect l="-446" t="-34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85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11710E-0FFF-604F-A2C8-4E287EC962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eight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confidence</m:t>
                        </m:r>
                        <m:r>
                          <m:rPr>
                            <m:nor/>
                          </m:rPr>
                          <a:rPr lang="en-US" i="1" dirty="0"/>
                          <m:t>_</m:t>
                        </m:r>
                        <m:r>
                          <m:rPr>
                            <m:nor/>
                          </m:rPr>
                          <a:rPr lang="en-US" i="1" dirty="0"/>
                          <m:t>a</m:t>
                        </m:r>
                        <m:r>
                          <m:rPr>
                            <m:nor/>
                          </m:rPr>
                          <a:rPr lang="en-US" i="1" dirty="0"/>
                          <m:t>_</m:t>
                        </m:r>
                        <m:r>
                          <m:rPr>
                            <m:nor/>
                          </m:rPr>
                          <a:rPr lang="en-US" i="1" dirty="0"/>
                          <m:t>b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Affinity_index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/>
                      <m:t>(</m:t>
                    </m:r>
                    <m:r>
                      <m:rPr>
                        <m:nor/>
                      </m:rPr>
                      <a:rPr lang="en-IN" dirty="0"/>
                      <m:t>item</m:t>
                    </m:r>
                    <m:r>
                      <m:rPr>
                        <m:nor/>
                      </m:rPr>
                      <a:rPr lang="en-IN" dirty="0"/>
                      <m:t>1,</m:t>
                    </m:r>
                    <m:r>
                      <m:rPr>
                        <m:nor/>
                      </m:rPr>
                      <a:rPr lang="en-US" b="0" i="0" dirty="0" smtClean="0"/>
                      <m:t>j</m:t>
                    </m:r>
                    <m:r>
                      <m:rPr>
                        <m:nor/>
                      </m:rPr>
                      <a:rPr lang="en-IN" dirty="0"/>
                      <m:t>)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eight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/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eight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m: number of complementary items (all complementary items of item1 </a:t>
                </a:r>
                <a:r>
                  <a:rPr lang="en-US" b="1" dirty="0"/>
                  <a:t>from pps.cmp_itm_55 </a:t>
                </a:r>
                <a:r>
                  <a:rPr lang="en-US" dirty="0"/>
                  <a:t>table)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11710E-0FFF-604F-A2C8-4E287EC96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7567E-1230-9843-AA70-4D6204B5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17C0E5-F9AE-7446-9FC3-24BD1E00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Affinity_index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7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11710E-0FFF-604F-A2C8-4E287EC962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: Quantity sold of anchor item 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: Quantity sold of complementary/substitute item y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: Sales ratio coefficient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11710E-0FFF-604F-A2C8-4E287EC96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7567E-1230-9843-AA70-4D6204B5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17C0E5-F9AE-7446-9FC3-24BD1E00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Sales_ratio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6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341FF44B-E1BE-2045-8C61-F7D9DA95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6" y="585097"/>
            <a:ext cx="11029616" cy="549579"/>
          </a:xfrm>
        </p:spPr>
        <p:txBody>
          <a:bodyPr>
            <a:normAutofit/>
          </a:bodyPr>
          <a:lstStyle/>
          <a:p>
            <a:r>
              <a:rPr lang="en-US" dirty="0">
                <a:latin typeface="DIN-Bold"/>
              </a:rPr>
              <a:t>Cross price elasticity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7D395-541E-FE44-B1AB-6E47D70EBC3D}"/>
              </a:ext>
            </a:extLst>
          </p:cNvPr>
          <p:cNvSpPr/>
          <p:nvPr/>
        </p:nvSpPr>
        <p:spPr>
          <a:xfrm>
            <a:off x="5974813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717A7-7F3A-ED4A-A2D3-3A315C30A17E}"/>
              </a:ext>
            </a:extLst>
          </p:cNvPr>
          <p:cNvSpPr/>
          <p:nvPr/>
        </p:nvSpPr>
        <p:spPr>
          <a:xfrm>
            <a:off x="661002" y="1890519"/>
            <a:ext cx="10410896" cy="31023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fontAlgn="base"/>
            <a:r>
              <a:rPr lang="en-IN" sz="1600" dirty="0">
                <a:solidFill>
                  <a:schemeClr val="tx2"/>
                </a:solidFill>
              </a:rPr>
              <a:t>E</a:t>
            </a:r>
            <a:r>
              <a:rPr lang="en-IN" sz="1600" baseline="-25000" dirty="0">
                <a:solidFill>
                  <a:schemeClr val="tx2"/>
                </a:solidFill>
              </a:rPr>
              <a:t>A,B</a:t>
            </a:r>
            <a:r>
              <a:rPr lang="en-IN" sz="1600" dirty="0">
                <a:solidFill>
                  <a:schemeClr val="tx2"/>
                </a:solidFill>
              </a:rPr>
              <a:t>=.  (%</a:t>
            </a:r>
            <a:r>
              <a:rPr lang="en-IN" sz="1600" dirty="0" err="1">
                <a:solidFill>
                  <a:schemeClr val="tx2"/>
                </a:solidFill>
              </a:rPr>
              <a:t>ChangeinQuantityDemandedforGoodA</a:t>
            </a:r>
            <a:r>
              <a:rPr lang="en-IN" sz="1600" dirty="0">
                <a:solidFill>
                  <a:schemeClr val="tx2"/>
                </a:solidFill>
              </a:rPr>
              <a:t>)  /   (%</a:t>
            </a:r>
            <a:r>
              <a:rPr lang="en-IN" sz="1600" dirty="0" err="1">
                <a:solidFill>
                  <a:schemeClr val="tx2"/>
                </a:solidFill>
              </a:rPr>
              <a:t>ChangeinPriceofGoodB</a:t>
            </a:r>
            <a:r>
              <a:rPr lang="en-IN" sz="1600" dirty="0">
                <a:solidFill>
                  <a:schemeClr val="tx2"/>
                </a:solidFill>
              </a:rPr>
              <a:t>)</a:t>
            </a:r>
          </a:p>
          <a:p>
            <a:pPr fontAlgn="base"/>
            <a:endParaRPr lang="en-IN" sz="1600" dirty="0">
              <a:solidFill>
                <a:schemeClr val="tx2"/>
              </a:solidFill>
            </a:endParaRPr>
          </a:p>
          <a:p>
            <a:pPr fontAlgn="base"/>
            <a:endParaRPr lang="en-IN" sz="1600" dirty="0">
              <a:solidFill>
                <a:schemeClr val="tx2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/>
                </a:solidFill>
              </a:rPr>
              <a:t>Complementary goods have a negative cross- price elasticity: as the price of one good increases, the demand for the second good decreases.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2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/>
                </a:solidFill>
              </a:rPr>
              <a:t>Substitute goods have a positive cross-price elasticity: as the price of one good increases, the demand for the other good increases.</a:t>
            </a:r>
          </a:p>
          <a:p>
            <a:pPr defTabSz="457155" fontAlgn="base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600" dirty="0">
                <a:solidFill>
                  <a:schemeClr val="tx2"/>
                </a:solidFill>
              </a:rPr>
              <a:t> ​</a:t>
            </a:r>
          </a:p>
          <a:p>
            <a:pPr defTabSz="457155" fontAlgn="base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en-US" sz="1600" dirty="0">
              <a:solidFill>
                <a:schemeClr val="tx2"/>
              </a:solidFill>
            </a:endParaRPr>
          </a:p>
          <a:p>
            <a:pPr defTabSz="457155" fontAlgn="base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26E95-DEF3-974F-AFB6-FB6E93F5C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893" y="4010123"/>
            <a:ext cx="7595458" cy="27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522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Lowe's Presentation Template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005DA1"/>
      </a:accent1>
      <a:accent2>
        <a:srgbClr val="15B6E5"/>
      </a:accent2>
      <a:accent3>
        <a:srgbClr val="9BCAEC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O Deck" id="{B512CE62-4A02-7B41-BA01-ADB026079817}" vid="{A3117357-FDFF-FC4F-8B88-7F14E9B43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B532ED4DD65F4D86D4EB3A85B79651" ma:contentTypeVersion="6" ma:contentTypeDescription="Create a new document." ma:contentTypeScope="" ma:versionID="61d71d582aed373188335afc073a39f6">
  <xsd:schema xmlns:xsd="http://www.w3.org/2001/XMLSchema" xmlns:xs="http://www.w3.org/2001/XMLSchema" xmlns:p="http://schemas.microsoft.com/office/2006/metadata/properties" xmlns:ns2="d0ce3cf3-6639-43ea-85c3-9ef7036cedfb" xmlns:ns3="ba76ddd2-f572-46d3-a0c3-7778ae163eea" targetNamespace="http://schemas.microsoft.com/office/2006/metadata/properties" ma:root="true" ma:fieldsID="d09b9a7c7fdae344b6f368b561a657ae" ns2:_="" ns3:_="">
    <xsd:import namespace="d0ce3cf3-6639-43ea-85c3-9ef7036cedfb"/>
    <xsd:import namespace="ba76ddd2-f572-46d3-a0c3-7778ae163e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e3cf3-6639-43ea-85c3-9ef7036ced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6ddd2-f572-46d3-a0c3-7778ae163ee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DA88C7-F348-4C16-BA57-E5351715B7C6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d0ce3cf3-6639-43ea-85c3-9ef7036cedfb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a76ddd2-f572-46d3-a0c3-7778ae163eea"/>
  </ds:schemaRefs>
</ds:datastoreItem>
</file>

<file path=customXml/itemProps2.xml><?xml version="1.0" encoding="utf-8"?>
<ds:datastoreItem xmlns:ds="http://schemas.openxmlformats.org/officeDocument/2006/customXml" ds:itemID="{F9552D1A-6004-4F38-A691-06EE4D4D9E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ce3cf3-6639-43ea-85c3-9ef7036cedfb"/>
    <ds:schemaRef ds:uri="ba76ddd2-f572-46d3-a0c3-7778ae163e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AADFA6-8F27-44F7-BCD6-3742AA3BE5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52189</TotalTime>
  <Words>1456</Words>
  <Application>Microsoft Macintosh PowerPoint</Application>
  <PresentationFormat>Widescreen</PresentationFormat>
  <Paragraphs>215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DIN-Black</vt:lpstr>
      <vt:lpstr>DIN-Bold</vt:lpstr>
      <vt:lpstr>Gill Sans MT</vt:lpstr>
      <vt:lpstr>Wingdings 2</vt:lpstr>
      <vt:lpstr>Dividend</vt:lpstr>
      <vt:lpstr>Quantifying Promotion Effectiveness</vt:lpstr>
      <vt:lpstr>Key terms</vt:lpstr>
      <vt:lpstr>Why adjust baseline?</vt:lpstr>
      <vt:lpstr>Adjusted Baseline Formula</vt:lpstr>
      <vt:lpstr>Similarity_index</vt:lpstr>
      <vt:lpstr>PowerPoint Presentation</vt:lpstr>
      <vt:lpstr>Affinity_index</vt:lpstr>
      <vt:lpstr>Sales_ratio</vt:lpstr>
      <vt:lpstr>Cross price elasticity</vt:lpstr>
      <vt:lpstr>Formula : cross price elasticity</vt:lpstr>
      <vt:lpstr>Revenue uplift</vt:lpstr>
      <vt:lpstr>Adjusted Revenue Formula</vt:lpstr>
      <vt:lpstr>Adjusted baseline</vt:lpstr>
      <vt:lpstr>Assumptions</vt:lpstr>
      <vt:lpstr>Impact</vt:lpstr>
      <vt:lpstr>Future steps</vt:lpstr>
      <vt:lpstr>FLAGS and checks</vt:lpstr>
      <vt:lpstr>Validation (adjusted baseline)</vt:lpstr>
      <vt:lpstr>Validation (adjusted revenue)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Mitchell, Corey - Corey</dc:creator>
  <cp:lastModifiedBy>Katyal, Nikita</cp:lastModifiedBy>
  <cp:revision>1092</cp:revision>
  <cp:lastPrinted>2020-01-09T15:03:47Z</cp:lastPrinted>
  <dcterms:created xsi:type="dcterms:W3CDTF">2018-09-17T18:09:51Z</dcterms:created>
  <dcterms:modified xsi:type="dcterms:W3CDTF">2020-08-12T07:55:19Z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0x01010074B532ED4DD65F4D86D4EB3A85B79651</vt:lpwstr>
  </property>
</Properties>
</file>